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7"/>
  </p:notesMasterIdLst>
  <p:handoutMasterIdLst>
    <p:handoutMasterId r:id="rId18"/>
  </p:handoutMasterIdLst>
  <p:sldIdLst>
    <p:sldId id="362" r:id="rId2"/>
    <p:sldId id="348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86400" autoAdjust="0"/>
  </p:normalViewPr>
  <p:slideViewPr>
    <p:cSldViewPr>
      <p:cViewPr varScale="1">
        <p:scale>
          <a:sx n="62" d="100"/>
          <a:sy n="62" d="100"/>
        </p:scale>
        <p:origin x="142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65131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587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7200" y="3200400"/>
            <a:ext cx="2649595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5943600" y="3200400"/>
            <a:ext cx="2514600" cy="11734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18288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724400" y="2895600"/>
            <a:ext cx="3581400" cy="182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5"/>
          </p:nvPr>
        </p:nvSpPr>
        <p:spPr>
          <a:xfrm>
            <a:off x="3733800" y="2971800"/>
            <a:ext cx="1981200" cy="1781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8.7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93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Effects Two-Way ANOVA via Dummy </a:t>
            </a:r>
            <a:r>
              <a:rPr lang="en-US" dirty="0" smtClean="0"/>
              <a:t>Regression (2 of 2)</a:t>
            </a:r>
            <a:endParaRPr lang="en-US" dirty="0"/>
          </a:p>
        </p:txBody>
      </p:sp>
      <p:pic>
        <p:nvPicPr>
          <p:cNvPr id="4" name="Picture Placeholder 3" descr="A set of command lines and tables. The command lines read:&#10;Prompt, mod 2 way equals 1 m (Grade approximately equals Student plus factor (Exam) comma data equals FourExams). &#10;Prompt, summary (mod 2 way).&#10;Leave out Adam and Exam 1.&#10;Coefficients: &#10;The data presented in a table is as follows: &#10;The column headers follow: Estimate S t d, Error, t value, P r greater than absolute value of t. &#10;Row 1, (Intercept). 72.000, 4.899, 14.697, 4.91 e negative 0 9. &#10;Row 2, Student Brenda. 16.000, 5.477, 2.921, 0.012812. &#10;Row 3, Student Cathy. 4.000, 5.477, 0.730, 0.479224. &#10;Row 4, Student Dave. 8.000, 5.477, 1.461, 0.169810. &#10;Row 5, Student Emily. negative 28.000, 5.477, negative 5.112, 0.000257. &#10;Row 6, factor (Exam) 2. 15.000, 4.899, 3.062, 0.009865.&#10;Row 7, factor (Exam) 3. negative 4.000, 4.899, negative 0.816, 0.430127. &#10;Row 8, factor (Exam) 4. 1.000, 4.899, 0.204, 0.841677. &#10;Above the table, text reads: Leave out Adam and Exam 1. Along the rows, text reads: Can find each student's predicted score on each exam? Effect is now from Adam or Exam 1.&#10;Three hyphens separate the table and the following text:&#10;Residual standard error: 7.746 on 12 degrees of freedom. &#10;Multiple R-squared: 0.8844, Adjusted R-squared: 0.817. &#10;F-statistic: 13.12 on 7 and 12 D F, p-value: 9.156 e negative 0 5. &#10;A command line reads:&#10;Prompt, anova (mod 2 way).&#10;Text above the following table reads: Same as summary (a o v (...)). &#10;Response: Grade.&#10;The data presented in a table is as follows: &#10;The column headers read: D f, Sum S q, Mean S q, F value, P r greater than F.&#10;Row 1, as period factor (Exam). D f 3, Sum S q 1030, Mean S q 343.33, F value 5.7222, P r greater than F 0.01144, asterisk. &#10;Row 2, Student. D f 4, Sum S q 4480, Mean S q 1120.00, F value 18.6667, P r greater than F 4.347 e negative 0 5, asterisk asterisk asterisk.&#10;Row 3, Residuals. D f 12, Sum S q 720, Mean S q 60.00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924588" y="1494284"/>
            <a:ext cx="7117027" cy="4625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ANOVA with Interaction via Dummy Regression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Create </a:t>
            </a:r>
            <a:r>
              <a:rPr lang="en-US" dirty="0"/>
              <a:t>indicator predictors for each factor</a:t>
            </a:r>
          </a:p>
          <a:p>
            <a:pPr>
              <a:buFontTx/>
              <a:buChar char="•"/>
            </a:pPr>
            <a:r>
              <a:rPr lang="en-US" dirty="0" smtClean="0"/>
              <a:t>Run </a:t>
            </a:r>
            <a:r>
              <a:rPr lang="en-US" dirty="0"/>
              <a:t>regression with the dummy predictors (leaving out one for </a:t>
            </a:r>
            <a:r>
              <a:rPr lang="en-US" i="1" dirty="0"/>
              <a:t>each</a:t>
            </a:r>
            <a:r>
              <a:rPr lang="en-US" dirty="0"/>
              <a:t> factor)</a:t>
            </a:r>
          </a:p>
          <a:p>
            <a:pPr>
              <a:buFontTx/>
              <a:buChar char="•"/>
            </a:pPr>
            <a:r>
              <a:rPr lang="en-US" i="1" dirty="0" smtClean="0"/>
              <a:t>To </a:t>
            </a:r>
            <a:r>
              <a:rPr lang="en-US" i="1" dirty="0"/>
              <a:t>include interaction</a:t>
            </a:r>
            <a:r>
              <a:rPr lang="en-US" dirty="0"/>
              <a:t>: Use products of the (included) dummies</a:t>
            </a:r>
          </a:p>
          <a:p>
            <a:pPr marL="0" indent="914400">
              <a:buNone/>
            </a:pPr>
            <a:r>
              <a:rPr lang="en-US" dirty="0" smtClean="0"/>
              <a:t>How </a:t>
            </a:r>
            <a:r>
              <a:rPr lang="en-US" dirty="0"/>
              <a:t>to interpret the coefficients?</a:t>
            </a:r>
          </a:p>
          <a:p>
            <a:pPr marL="0" indent="914400">
              <a:buNone/>
            </a:pPr>
            <a:r>
              <a:rPr lang="en-US" dirty="0" smtClean="0"/>
              <a:t>How </a:t>
            </a:r>
            <a:r>
              <a:rPr lang="en-US" dirty="0"/>
              <a:t>to “recover” the three ANOVA components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Glue Strength</a:t>
            </a:r>
          </a:p>
        </p:txBody>
      </p:sp>
      <p:graphicFrame>
        <p:nvGraphicFramePr>
          <p:cNvPr id="21" name="Table 3"/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831471078"/>
              </p:ext>
            </p:extLst>
          </p:nvPr>
        </p:nvGraphicFramePr>
        <p:xfrm>
          <a:off x="1828800" y="2438400"/>
          <a:ext cx="3355340" cy="146304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2115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18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18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Data: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Plastic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Wood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52 64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72 60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Moderate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67 55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78 68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Heavy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86 72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43 51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Table 3">
            <a:extLst>
              <a:ext uri="{FF2B5EF4-FFF2-40B4-BE49-F238E27FC236}">
                <a16:creationId xmlns="" xmlns:a16="http://schemas.microsoft.com/office/drawing/2014/main" id="{E3299B6B-0D2D-4097-9721-8DDC638DBD9F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3364745490"/>
              </p:ext>
            </p:extLst>
          </p:nvPr>
        </p:nvGraphicFramePr>
        <p:xfrm>
          <a:off x="3974475" y="3532240"/>
          <a:ext cx="3788093" cy="182880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2115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9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91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7880">
                  <a:extLst>
                    <a:ext uri="{9D8B030D-6E8A-4147-A177-3AD203B41FA5}">
                      <a16:colId xmlns="" xmlns:a16="http://schemas.microsoft.com/office/drawing/2014/main" val="3227019666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Plastic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Wood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Thin</a:t>
                      </a:r>
                    </a:p>
                  </a:txBody>
                  <a:tcPr anchor="ctr" horzOverflow="overflow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58.0</a:t>
                      </a:r>
                      <a:endParaRPr kumimoji="0" lang="en-US" sz="18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62.0</a:t>
                      </a:r>
                    </a:p>
                  </a:txBody>
                  <a:tcPr anchor="ctr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Moderate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61.0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Heavy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79.0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47.0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Mean</a:t>
                      </a:r>
                    </a:p>
                  </a:txBody>
                  <a:tcPr anchor="ctr" horzOverflow="overflow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64.0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96180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ANOVA with Interaction for Glue (Brute Force</a:t>
            </a:r>
            <a:r>
              <a:rPr lang="en-US" dirty="0" smtClean="0"/>
              <a:t>) (1 of 2)</a:t>
            </a:r>
            <a:endParaRPr lang="en-US" dirty="0"/>
          </a:p>
        </p:txBody>
      </p:sp>
      <p:pic>
        <p:nvPicPr>
          <p:cNvPr id="11" name="Picture 2" descr="An annotated equation is titled Model (two-way with interaction): The equation reads Force equals Beta subscript 0 plus Beta subscript 1 Thin plus Beta subscript 2 Moderate plus Beta subscript 3 Wood plus Beta subscript 4 thin asterisk Wood plus Beta subscript 5 Moderate asterisk Wood plus Epsilon where Beta subscript 1 thin and Beta subscript 2 moderate are labeled S S A (2 d f), Beta subscript 3 Is labeled S S B (1 d f), and Beta subscript 4 asterisk wood and Beta subscript 5 Moderate are labeled S S A B (2 d f)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025" y="1905000"/>
            <a:ext cx="874395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ANOVA with Interaction for Glue (Brute Force</a:t>
            </a:r>
            <a:r>
              <a:rPr lang="en-US" dirty="0" smtClean="0"/>
              <a:t>) (2 of 2)</a:t>
            </a:r>
            <a:endParaRPr lang="en-US" dirty="0"/>
          </a:p>
        </p:txBody>
      </p:sp>
      <p:pic>
        <p:nvPicPr>
          <p:cNvPr id="11" name="Picture 2" descr="A set of command lines and tables. The command lines read:&#10;mod A x B equals 1 m (Force tilde Thickness plus Type plus Type colon Thickness comma data equals Glue).&#10;summary (mod A x B) &#10;The data presented in a table is as follows: &#10;Row 1, (Intercept). Estimate 79.000.&#10;Row 2, Thickness Moderate. Estimate negative 18.000.&#10;Row 3, Thickness Thin. Estimate negative 21.000.&#10;Row 4, Type Wood. Estimate negative 32.000.&#10;Row 5, Thickness Moderate colon Type Wood. Estimate 44.000.&#10;Row 6, Thickness Thin colon Type Wood. Estimate 40.000.&#10;The data presented in a table is as follows: &#10;The column headers read: Cell, Estimate.&#10;Row 1. Heavy Plastic, 79.&#10;Row 2. Heavy Wood, 79 minus 32 equals 47.&#10;Row 3. Moderate Plastic, 79 minus 18 equals 61.&#10;Row 4. Moderate Wood, 79 minus 18 minus 32 plus 44 equals 73.&#10;Row 5. Thin Plastic, 79 minus 21 equals 58.&#10;Row 6. Thin Wood, 79 minus 21 minus 32 plus 40 equals 66.&#10;Text above the next table reads: anova (mod A x B).&#10;The data presented in a table is as follows: &#10;The column headers read: D f Sum, S q Mean, S q F, value, P r greater than F.&#10;Row 1, Thickness. D f 2, Sum S q  56, Mean S q 28, F value 0.4242, P r greater than F 0.67247.&#10;Row 2, Type. D f 1, Sum S q 48, Mean S q 48, F value 0.7273, P r greater than F 0.42649. &#10;Row 3, Thickness colon Type. D f 2, Sum S q 1184, Mean S q 592, F value 8.9697, P r greater than F 0.01574, asterisk. &#10;Row 4, Residuals. D f 6, Sum S q 396, Mean S q 66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7095" y="1447800"/>
            <a:ext cx="6909811" cy="299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Table 39">
            <a:extLst>
              <a:ext uri="{FF2B5EF4-FFF2-40B4-BE49-F238E27FC236}">
                <a16:creationId xmlns:a16="http://schemas.microsoft.com/office/drawing/2014/main" xmlns="" id="{D4FBA2E1-DFA2-4686-9ED1-2C022E20A380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3634217103"/>
              </p:ext>
            </p:extLst>
          </p:nvPr>
        </p:nvGraphicFramePr>
        <p:xfrm>
          <a:off x="2903157" y="4495800"/>
          <a:ext cx="3337686" cy="167640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0988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69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65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53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Means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Plastic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Wood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Thin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58.0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66.0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62.0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Moderate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61.0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73.0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67.0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Heavy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79.0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47.0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63.0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66.0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62.0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64.0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It’s all just multiple regression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Topic </a:t>
            </a:r>
            <a:r>
              <a:rPr lang="en-US" altLang="en-US" dirty="0" smtClean="0"/>
              <a:t>8.7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ANOVA via dummy regression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ANOVA via Dummy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6680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b="1" dirty="0"/>
              <a:t>Recall: For a single categorical factor with </a:t>
            </a:r>
            <a:r>
              <a:rPr lang="en-US" altLang="en-US" b="1" i="1" dirty="0"/>
              <a:t>I</a:t>
            </a:r>
            <a:r>
              <a:rPr lang="en-US" altLang="en-US" b="1" dirty="0"/>
              <a:t> levels</a:t>
            </a:r>
          </a:p>
          <a:p>
            <a:pPr>
              <a:buFontTx/>
              <a:buChar char="•"/>
            </a:pPr>
            <a:r>
              <a:rPr lang="en-US" altLang="en-US" dirty="0" smtClean="0"/>
              <a:t>Create </a:t>
            </a:r>
            <a:r>
              <a:rPr lang="en-US" altLang="en-US" i="1" dirty="0"/>
              <a:t>I </a:t>
            </a:r>
            <a:r>
              <a:rPr lang="en-US" dirty="0"/>
              <a:t>− </a:t>
            </a:r>
            <a:r>
              <a:rPr lang="en-US" altLang="en-US" dirty="0"/>
              <a:t>1 indicator (dummy) predictors</a:t>
            </a:r>
          </a:p>
          <a:p>
            <a:pPr>
              <a:buFontTx/>
              <a:buChar char="•"/>
            </a:pPr>
            <a:r>
              <a:rPr lang="en-US" altLang="en-US" dirty="0" smtClean="0"/>
              <a:t>Run </a:t>
            </a:r>
            <a:r>
              <a:rPr lang="en-US" altLang="en-US" dirty="0"/>
              <a:t>regression with the dummy predictors</a:t>
            </a:r>
          </a:p>
          <a:p>
            <a:pPr>
              <a:buFontTx/>
              <a:buChar char="•"/>
            </a:pPr>
            <a:r>
              <a:rPr lang="en-US" altLang="en-US" dirty="0" smtClean="0"/>
              <a:t>Intercept </a:t>
            </a:r>
            <a:r>
              <a:rPr lang="en-US" altLang="en-US" dirty="0"/>
              <a:t>estimates the mean of the reference group</a:t>
            </a:r>
          </a:p>
          <a:p>
            <a:pPr>
              <a:buFontTx/>
              <a:buChar char="•"/>
            </a:pPr>
            <a:r>
              <a:rPr lang="en-US" altLang="en-US" dirty="0" smtClean="0"/>
              <a:t>Coefficients </a:t>
            </a:r>
            <a:r>
              <a:rPr lang="en-US" altLang="en-US" dirty="0"/>
              <a:t>estimate how each other group differs</a:t>
            </a:r>
          </a:p>
          <a:p>
            <a:pPr>
              <a:buFontTx/>
              <a:buChar char="•"/>
            </a:pPr>
            <a:r>
              <a:rPr lang="en-US" altLang="en-US" dirty="0" smtClean="0"/>
              <a:t>ANOVA </a:t>
            </a:r>
            <a:r>
              <a:rPr lang="en-US" altLang="en-US" dirty="0"/>
              <a:t>tables match (sort </a:t>
            </a:r>
            <a:r>
              <a:rPr lang="en-US" altLang="en-US" dirty="0" smtClean="0"/>
              <a:t>of)</a:t>
            </a:r>
          </a:p>
        </p:txBody>
      </p:sp>
    </p:spTree>
    <p:extLst>
      <p:ext uri="{BB962C8B-B14F-4D97-AF65-F5344CB8AC3E}">
        <p14:creationId xmlns:p14="http://schemas.microsoft.com/office/powerpoint/2010/main" val="37320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FourExams.csv</a:t>
            </a:r>
            <a:endParaRPr lang="en-US" dirty="0"/>
          </a:p>
        </p:txBody>
      </p:sp>
      <p:graphicFrame>
        <p:nvGraphicFramePr>
          <p:cNvPr id="10" name="Table Placeholder 9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2693071047"/>
              </p:ext>
            </p:extLst>
          </p:nvPr>
        </p:nvGraphicFramePr>
        <p:xfrm>
          <a:off x="1366520" y="1828800"/>
          <a:ext cx="6410960" cy="2453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5080"/>
                <a:gridCol w="843280"/>
                <a:gridCol w="982980"/>
                <a:gridCol w="906780"/>
                <a:gridCol w="779780"/>
                <a:gridCol w="805180"/>
                <a:gridCol w="817880"/>
              </a:tblGrid>
              <a:tr h="408940">
                <a:tc>
                  <a:txBody>
                    <a:bodyPr/>
                    <a:lstStyle/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Cathy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8940"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#1: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89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#2: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89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#3: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89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#4: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8940"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91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5181600"/>
            <a:ext cx="8610600" cy="94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First we look at one-way ANOVA for the five students, using four indicators (leaving out Adam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9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“Dummy” Regression: Brute </a:t>
            </a:r>
            <a:r>
              <a:rPr lang="en-US" dirty="0" smtClean="0"/>
              <a:t>Force (1 of 2)</a:t>
            </a:r>
            <a:endParaRPr lang="en-US" dirty="0"/>
          </a:p>
        </p:txBody>
      </p:sp>
      <p:pic>
        <p:nvPicPr>
          <p:cNvPr id="3" name="Picture Placeholder 2" descr="A set of command lines and tables. The command lines read:&#10;Hash symbol Trick to make indicator variables.&#10;Prompt, Adam equals (FourExams dollar Student equals equals open quotes Adam close quotes) asterisk 1.&#10;Prompt, Brenda equals (FourExams dollar Student equals equals open quotes Brenda close quotes) asterisk 1.&#10;Prompt, Cathy equals (FourExams dollar Student equals equals open quotes Cathy close quotes) asterisk 1.&#10;Prompt, Dave equals (FourExams dollar Student equals equals open quotes Dave close quotes) asterisk 1.&#10;Prompt, Emily equals (FourExams dollar Student equals equals open quotes Emily close quotes) asterisk 1. &#10;Prompt, mod r e g r 4 equals 1 m (Grade tilde Brenda plus Cathy plus Dave plus Emily comma data equals FourExams).&#10;Prompt, summary (mod r e g r 4).&#10;The data presented in the table is as follows:&#10;The column headers read: Estimate S t d, Error, t value, P r greater than absolute value of t.&#10;Row 1, (Intercept). 75.000, 5.401, 13.887, 5.73 e negative 10, asterisk asterisk asterisk. &#10;Row 2, Brenda. 16.000, 7.638, 2.095, 0.05357.&#10;Row 3, Cathy. 4.000, 7.638, 0.524, 0.60812. &#10;Row 4, Dave. 8.000, 7.638, 1.047, 0.31148. &#10;Row 5, Emily. Negative 28.000, 7.638, negative 3.666, 0.00229, asterisk asterisk. &#10;Three hyphens separate the table and the following text:&#10;Residual standard error: 10.8 on 15 degrees of freedom.&#10;Multiple R-squared: 0.7191, Adjusted R-squared: 0.6442.&#10;F-statistic: 9.6 on 4 and 15 D F, p-value: 0.0004676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990600" y="1522020"/>
            <a:ext cx="7231370" cy="4726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79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“Dummy” Regression: Brute </a:t>
            </a:r>
            <a:r>
              <a:rPr lang="en-US" dirty="0" smtClean="0"/>
              <a:t>Force (2</a:t>
            </a:r>
            <a:r>
              <a:rPr lang="en-US" baseline="0" dirty="0" smtClean="0"/>
              <a:t> of 2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Placeholder 3" descr="A set of command lines and tables. The command lines read:&#10;Hash symbol, Regression ANOVA.&#10;Prompt, anova (modregr4).&#10;Response: Grade.&#10;The data presented in a table is as follows: &#10;The column headers read: D f, Sum S q, Mean S q, F value, P r greater than F.&#10;Brenda D f 1, Sum S q 1280.00, Mean S q 1280.00, F value 10.9714, P r greater than F 0.004738, asterisk asterisk.&#10;Cathy D f 1, Sum S q 1341.33, Mean S q 341.33, F value 2.9257, P r greater than F 0.107775. &#10;Dave D f 1, Sum S q 1290.67, Mean S q 1290.67, F value 11.0629, P r greater than F 0.004606, asterisk asterisk. &#10;Emily D f 1, Sum S q 1568.00, Mean S q 1568.00, F value 13.4400, P r greater than F 0.002293 asterisk asterisk. &#10;Residuals D f 15, Sum S q 1750.00, Mean S q 116.67. &#10;The first four D f values are highlighted and an arrow points to the number 4. The first four Sum S q values are highlighted and an arrow points the number 4480.&#10;A second set of command lines read:&#10;Number of Usual one-way ANOVA.&#10;Prompt, mod a o v 4 equals a o v (Grade approximately equals Student comma data equals FourExams).&#10;Prompt, summary (mod a o v 4).&#10;The data presented in a table is as follows:  &#10;The column headers read: D f, Sum S q, Mean S q, F value, P r greater than F.&#10;Student D f 4, Sum S q 4480, Mean S q 1120.0, F value 9.6, P r greater than F 0.000468, asterisk asterisk asterisk. &#10;Residuals D f 15, Sum S q 1750, Mean S q 116.7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762000" y="1447800"/>
            <a:ext cx="7767607" cy="4755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I’m Too Lazy to Make Indicators . . 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/>
              <a:t>Use the usual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lm(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dirty="0" smtClean="0"/>
              <a:t>function </a:t>
            </a:r>
            <a:r>
              <a:rPr lang="en-US" dirty="0"/>
              <a:t>with the categorical variables (R makes the indicators for you).</a:t>
            </a:r>
          </a:p>
          <a:p>
            <a:pPr marL="457200" indent="-457200"/>
            <a:r>
              <a:rPr lang="en-US" dirty="0"/>
              <a:t>Use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factor(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b="1" dirty="0" smtClean="0"/>
              <a:t> </a:t>
            </a:r>
            <a:r>
              <a:rPr lang="en-US" dirty="0" smtClean="0"/>
              <a:t>if </a:t>
            </a:r>
            <a:r>
              <a:rPr lang="en-US" dirty="0"/>
              <a:t>the variable is coded as quantitative but you want it treated as categories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“Dummy” Regression: Efficiently</a:t>
            </a:r>
          </a:p>
        </p:txBody>
      </p:sp>
      <p:pic>
        <p:nvPicPr>
          <p:cNvPr id="3" name="Picture Placeholder 2" descr="A set of command lines and tables. The command lines read.&#10;Prompt, mod r e g r 4 A equals 1 m (Grade approximately equals Student comma data equals FourExams).&#10;Prompt, summary (mod r e g r 4 A).&#10;The data presented in a table is as follows: &#10;The column headers read:  Estimate S t d, Error, t value, P r greater than absolute value of t.&#10;Row 1, (Intercept). 75.000, 5.401, 13.887, 5.73 e negative 10, asterisk asterisk asterisk.&#10;Row 2, Student Brenda. 16.000, 7.638, 2.095, 0.05357, period. &#10;Row 3, Student Cathy. 4.000, 7.638, 0.524, 0.60812.&#10;Row 4, Student Dave. 8.000, 7.638, 1.047, 0.31148. &#10;Row 5, Student Emily. negative 28.000, 7.638, negative 3.666, 0.00229, asterisk asterisk. &#10;Three hyphens separate the table and the following text:&#10;Residual standard error: 10.8 on 15 degrees of freedom.&#10;Multiple R-squared: 0.7191, Adjusted R-squared: 0.6442.&#10;F-statistic: 9.6 on 4 and 15 D F, p-value: 0.0004676. &#10;Prompt, anova (mod r e g r 4 A).&#10;Response: Grade.&#10;The data presented in a table is as follows: &#10;The column headers read: D f, Sum S q, Mean S q, F value, P r greater than F.&#10;Row 1, Student. D f 4, Sum S q 4480, Mean S q 1120.00, F value 9.6, P r greater than F 0.0004676, asterisk asterisk asterisk. &#10;Row 2, Residuals. D f 15, Sum S q 1750, Mean S q 116.67. &#10;A note pointing to Sum reads, R knows to put these together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937598" y="1494354"/>
            <a:ext cx="7444402" cy="46322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Effects Two-Way ANOVA via Dummy </a:t>
            </a:r>
            <a:r>
              <a:rPr lang="en-US" dirty="0" smtClean="0"/>
              <a:t>Regression (1 of 2)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Create </a:t>
            </a:r>
            <a:r>
              <a:rPr lang="en-US" dirty="0"/>
              <a:t>indicator predictors for each factor</a:t>
            </a:r>
          </a:p>
          <a:p>
            <a:pPr>
              <a:buFontTx/>
              <a:buChar char="•"/>
            </a:pPr>
            <a:r>
              <a:rPr lang="en-US" dirty="0" smtClean="0"/>
              <a:t>Run </a:t>
            </a:r>
            <a:r>
              <a:rPr lang="en-US" dirty="0"/>
              <a:t>regression with the dummy predictors (leaving out one for </a:t>
            </a:r>
            <a:r>
              <a:rPr lang="en-US" i="1" dirty="0"/>
              <a:t>each</a:t>
            </a:r>
            <a:r>
              <a:rPr lang="en-US" dirty="0"/>
              <a:t> factor)</a:t>
            </a:r>
          </a:p>
          <a:p>
            <a:pPr marL="0" indent="465138">
              <a:buNone/>
            </a:pPr>
            <a:endParaRPr lang="en-US" dirty="0" smtClean="0"/>
          </a:p>
          <a:p>
            <a:pPr marL="0" indent="465138">
              <a:buNone/>
            </a:pPr>
            <a:r>
              <a:rPr lang="en-US" dirty="0" smtClean="0"/>
              <a:t>How </a:t>
            </a:r>
            <a:r>
              <a:rPr lang="en-US" dirty="0"/>
              <a:t>to interpret the coefficients?</a:t>
            </a:r>
          </a:p>
          <a:p>
            <a:pPr marL="0" indent="465138">
              <a:buNone/>
            </a:pPr>
            <a:r>
              <a:rPr lang="en-US" dirty="0" smtClean="0"/>
              <a:t>How </a:t>
            </a:r>
            <a:r>
              <a:rPr lang="en-US" dirty="0"/>
              <a:t>to “recover” the two-way ANOVA table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2831</TotalTime>
  <Words>429</Words>
  <Application>Microsoft Office PowerPoint</Application>
  <PresentationFormat>On-screen Show (4:3)</PresentationFormat>
  <Paragraphs>130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8.7</vt:lpstr>
      <vt:lpstr>Topic 8.7</vt:lpstr>
      <vt:lpstr>ANOVA via Dummy Regression</vt:lpstr>
      <vt:lpstr>Example: FourExams.csv</vt:lpstr>
      <vt:lpstr>“Dummy” Regression: Brute Force (1 of 2)</vt:lpstr>
      <vt:lpstr>“Dummy” Regression: Brute Force (2 of 2)</vt:lpstr>
      <vt:lpstr>I’m Too Lazy to Make Indicators . . .</vt:lpstr>
      <vt:lpstr>“Dummy” Regression: Efficiently</vt:lpstr>
      <vt:lpstr>Main Effects Two-Way ANOVA via Dummy Regression (1 of 2)</vt:lpstr>
      <vt:lpstr>Main Effects Two-Way ANOVA via Dummy Regression (2 of 2)</vt:lpstr>
      <vt:lpstr>Two-Way ANOVA with Interaction via Dummy Regression</vt:lpstr>
      <vt:lpstr>Example: Glue Strength</vt:lpstr>
      <vt:lpstr>Two-Way ANOVA with Interaction for Glue (Brute Force) (1 of 2)</vt:lpstr>
      <vt:lpstr>Two-Way ANOVA with Interaction for Glue (Brute Force) (2 of 2)</vt:lpstr>
      <vt:lpstr>KEY 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8.7</dc:title>
  <dc:creator>Canon</dc:creator>
  <cp:lastModifiedBy>Newton, Andy</cp:lastModifiedBy>
  <cp:revision>662</cp:revision>
  <dcterms:created xsi:type="dcterms:W3CDTF">2015-10-23T14:29:37Z</dcterms:created>
  <dcterms:modified xsi:type="dcterms:W3CDTF">2018-11-14T15:46:28Z</dcterms:modified>
</cp:coreProperties>
</file>